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7F99-AED3-4FC4-9F95-CB0846AB1A22}" type="datetimeFigureOut">
              <a:rPr lang="de-DE" smtClean="0"/>
              <a:t>18.03.2022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D61-4005-4FF8-BF07-F75E5E00B1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4291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7F99-AED3-4FC4-9F95-CB0846AB1A22}" type="datetimeFigureOut">
              <a:rPr lang="de-DE" smtClean="0"/>
              <a:t>18.03.2022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D61-4005-4FF8-BF07-F75E5E00B1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106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7F99-AED3-4FC4-9F95-CB0846AB1A22}" type="datetimeFigureOut">
              <a:rPr lang="de-DE" smtClean="0"/>
              <a:t>18.03.2022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D61-4005-4FF8-BF07-F75E5E00B1B1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7469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7F99-AED3-4FC4-9F95-CB0846AB1A22}" type="datetimeFigureOut">
              <a:rPr lang="de-DE" smtClean="0"/>
              <a:t>18.03.2022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D61-4005-4FF8-BF07-F75E5E00B1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5783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7F99-AED3-4FC4-9F95-CB0846AB1A22}" type="datetimeFigureOut">
              <a:rPr lang="de-DE" smtClean="0"/>
              <a:t>18.03.2022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D61-4005-4FF8-BF07-F75E5E00B1B1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8001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7F99-AED3-4FC4-9F95-CB0846AB1A22}" type="datetimeFigureOut">
              <a:rPr lang="de-DE" smtClean="0"/>
              <a:t>18.03.2022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D61-4005-4FF8-BF07-F75E5E00B1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5938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7F99-AED3-4FC4-9F95-CB0846AB1A22}" type="datetimeFigureOut">
              <a:rPr lang="de-DE" smtClean="0"/>
              <a:t>18.03.2022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D61-4005-4FF8-BF07-F75E5E00B1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1876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7F99-AED3-4FC4-9F95-CB0846AB1A22}" type="datetimeFigureOut">
              <a:rPr lang="de-DE" smtClean="0"/>
              <a:t>18.03.2022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D61-4005-4FF8-BF07-F75E5E00B1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8589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7F99-AED3-4FC4-9F95-CB0846AB1A22}" type="datetimeFigureOut">
              <a:rPr lang="de-DE" smtClean="0"/>
              <a:t>18.03.2022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D61-4005-4FF8-BF07-F75E5E00B1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997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7F99-AED3-4FC4-9F95-CB0846AB1A22}" type="datetimeFigureOut">
              <a:rPr lang="de-DE" smtClean="0"/>
              <a:t>18.03.2022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D61-4005-4FF8-BF07-F75E5E00B1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018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7F99-AED3-4FC4-9F95-CB0846AB1A22}" type="datetimeFigureOut">
              <a:rPr lang="de-DE" smtClean="0"/>
              <a:t>18.03.2022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D61-4005-4FF8-BF07-F75E5E00B1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334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7F99-AED3-4FC4-9F95-CB0846AB1A22}" type="datetimeFigureOut">
              <a:rPr lang="de-DE" smtClean="0"/>
              <a:t>18.03.2022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D61-4005-4FF8-BF07-F75E5E00B1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851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7F99-AED3-4FC4-9F95-CB0846AB1A22}" type="datetimeFigureOut">
              <a:rPr lang="de-DE" smtClean="0"/>
              <a:t>18.03.2022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D61-4005-4FF8-BF07-F75E5E00B1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72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7F99-AED3-4FC4-9F95-CB0846AB1A22}" type="datetimeFigureOut">
              <a:rPr lang="de-DE" smtClean="0"/>
              <a:t>18.03.2022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D61-4005-4FF8-BF07-F75E5E00B1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825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7F99-AED3-4FC4-9F95-CB0846AB1A22}" type="datetimeFigureOut">
              <a:rPr lang="de-DE" smtClean="0"/>
              <a:t>18.03.2022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D61-4005-4FF8-BF07-F75E5E00B1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034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7F99-AED3-4FC4-9F95-CB0846AB1A22}" type="datetimeFigureOut">
              <a:rPr lang="de-DE" smtClean="0"/>
              <a:t>18.03.2022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D61-4005-4FF8-BF07-F75E5E00B1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9936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37F99-AED3-4FC4-9F95-CB0846AB1A22}" type="datetimeFigureOut">
              <a:rPr lang="de-DE" smtClean="0"/>
              <a:t>18.03.2022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E12D61-4005-4FF8-BF07-F75E5E00B1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0634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tmp"/><Relationship Id="rId5" Type="http://schemas.openxmlformats.org/officeDocument/2006/relationships/image" Target="../media/image8.tmp"/><Relationship Id="rId4" Type="http://schemas.openxmlformats.org/officeDocument/2006/relationships/image" Target="../media/image7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291" y="487608"/>
            <a:ext cx="3123452" cy="1780103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3090672" y="3291840"/>
            <a:ext cx="6830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 err="1" smtClean="0"/>
              <a:t>Bienvenue</a:t>
            </a:r>
            <a:r>
              <a:rPr lang="de-DE" sz="4800" dirty="0" smtClean="0"/>
              <a:t> au </a:t>
            </a:r>
            <a:r>
              <a:rPr lang="de-DE" sz="4800" dirty="0" err="1" smtClean="0"/>
              <a:t>collège</a:t>
            </a:r>
            <a:r>
              <a:rPr lang="de-DE" sz="4800" dirty="0" smtClean="0"/>
              <a:t>                     </a:t>
            </a:r>
          </a:p>
          <a:p>
            <a:r>
              <a:rPr lang="de-DE" sz="4800" dirty="0"/>
              <a:t> </a:t>
            </a:r>
            <a:r>
              <a:rPr lang="de-DE" sz="4800" dirty="0" smtClean="0"/>
              <a:t>                IGS15</a:t>
            </a:r>
            <a:endParaRPr lang="de-DE" sz="4800" dirty="0"/>
          </a:p>
        </p:txBody>
      </p:sp>
      <p:pic>
        <p:nvPicPr>
          <p:cNvPr id="5" name="Grafik 4" descr="Bildschirmausschnit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581" y="153324"/>
            <a:ext cx="2132156" cy="211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32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Französisch an der IGS 15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lvl="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200" spc="-1" dirty="0" smtClean="0">
                <a:solidFill>
                  <a:prstClr val="black"/>
                </a:solidFill>
                <a:ea typeface="Microsoft YaHei"/>
              </a:rPr>
              <a:t>Französisch </a:t>
            </a:r>
            <a:r>
              <a:rPr lang="de-DE" sz="2200" spc="-1" dirty="0">
                <a:solidFill>
                  <a:prstClr val="black"/>
                </a:solidFill>
                <a:ea typeface="Microsoft YaHei"/>
              </a:rPr>
              <a:t>wird als 2. Fremdsprache im Rahmen des WPU (Wahlpflichtunterrichts) ab Jahrgang 7 bis Jahrgang 10  angeboten</a:t>
            </a:r>
            <a:endParaRPr lang="de-DE" sz="2200" spc="-1" dirty="0">
              <a:solidFill>
                <a:prstClr val="black"/>
              </a:solidFill>
            </a:endParaRPr>
          </a:p>
          <a:p>
            <a:pPr marL="432000" lvl="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200" spc="-1" dirty="0">
                <a:solidFill>
                  <a:prstClr val="black"/>
                </a:solidFill>
                <a:ea typeface="Microsoft YaHei"/>
              </a:rPr>
              <a:t>Die Wahl des WPU ist für </a:t>
            </a:r>
            <a:r>
              <a:rPr lang="de-DE" sz="2200" b="1" spc="-1" dirty="0">
                <a:solidFill>
                  <a:prstClr val="black"/>
                </a:solidFill>
                <a:ea typeface="Microsoft YaHei"/>
              </a:rPr>
              <a:t>mindestens zwei Jahre verbindlich</a:t>
            </a:r>
            <a:endParaRPr lang="de-DE" sz="2200" b="1" spc="-1" dirty="0">
              <a:solidFill>
                <a:prstClr val="black"/>
              </a:solidFill>
            </a:endParaRPr>
          </a:p>
          <a:p>
            <a:pPr marL="432000" lvl="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200" spc="-1" dirty="0">
                <a:solidFill>
                  <a:prstClr val="black"/>
                </a:solidFill>
                <a:ea typeface="Microsoft YaHei"/>
              </a:rPr>
              <a:t>Der </a:t>
            </a:r>
            <a:r>
              <a:rPr lang="de-DE" sz="2200" spc="-1" dirty="0" smtClean="0">
                <a:solidFill>
                  <a:prstClr val="black"/>
                </a:solidFill>
                <a:ea typeface="Microsoft YaHei"/>
              </a:rPr>
              <a:t>Französischunterricht </a:t>
            </a:r>
            <a:r>
              <a:rPr lang="de-DE" sz="2200" spc="-1" dirty="0">
                <a:solidFill>
                  <a:prstClr val="black"/>
                </a:solidFill>
                <a:ea typeface="Microsoft YaHei"/>
              </a:rPr>
              <a:t>findet in Jahrgang 7 im Umfang von drei 60-minütigen Stunden pro Woche statt</a:t>
            </a:r>
            <a:endParaRPr lang="de-DE" sz="2200" spc="-1" dirty="0">
              <a:solidFill>
                <a:prstClr val="black"/>
              </a:solidFill>
            </a:endParaRPr>
          </a:p>
          <a:p>
            <a:pPr marL="432000" lvl="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200" spc="-1" dirty="0">
                <a:solidFill>
                  <a:srgbClr val="000000"/>
                </a:solidFill>
                <a:ea typeface="Microsoft YaHei"/>
              </a:rPr>
              <a:t>Unterrichtsbegleitende Nutzung von motivierenden Webtools         </a:t>
            </a:r>
            <a:endParaRPr lang="de-DE" sz="2200" spc="-1" dirty="0">
              <a:solidFill>
                <a:prstClr val="black"/>
              </a:solidFill>
            </a:endParaRPr>
          </a:p>
          <a:p>
            <a:pPr marL="432000" lvl="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200" spc="-1" dirty="0">
                <a:solidFill>
                  <a:srgbClr val="000000"/>
                </a:solidFill>
                <a:ea typeface="Microsoft YaHei"/>
              </a:rPr>
              <a:t>Angebot einer </a:t>
            </a:r>
            <a:r>
              <a:rPr lang="de-DE" sz="2200" spc="-1" dirty="0" smtClean="0">
                <a:solidFill>
                  <a:srgbClr val="000000"/>
                </a:solidFill>
                <a:ea typeface="Microsoft YaHei"/>
              </a:rPr>
              <a:t>Französisch-AG </a:t>
            </a:r>
            <a:r>
              <a:rPr lang="de-DE" sz="2200" spc="-1" dirty="0">
                <a:solidFill>
                  <a:srgbClr val="000000"/>
                </a:solidFill>
                <a:ea typeface="Microsoft YaHei"/>
              </a:rPr>
              <a:t>für interessierte Schüler*innen </a:t>
            </a:r>
            <a:r>
              <a:rPr lang="de-DE" sz="2200" spc="-1" dirty="0" smtClean="0">
                <a:solidFill>
                  <a:srgbClr val="000000"/>
                </a:solidFill>
                <a:ea typeface="Microsoft YaHei"/>
              </a:rPr>
              <a:t>im </a:t>
            </a:r>
            <a:r>
              <a:rPr lang="de-DE" sz="2200" spc="-1" dirty="0">
                <a:solidFill>
                  <a:srgbClr val="000000"/>
                </a:solidFill>
                <a:ea typeface="Microsoft YaHei"/>
              </a:rPr>
              <a:t>Jahrgang 6</a:t>
            </a:r>
            <a:endParaRPr lang="de-DE" sz="2200" spc="-1" dirty="0">
              <a:solidFill>
                <a:prstClr val="black"/>
              </a:solidFill>
            </a:endParaRPr>
          </a:p>
          <a:p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551" y="249498"/>
            <a:ext cx="1518822" cy="1505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21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Warum Französisch lernen?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764792"/>
            <a:ext cx="8680373" cy="441217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de-DE" sz="2000" dirty="0" smtClean="0"/>
              <a:t>Eine </a:t>
            </a:r>
            <a:r>
              <a:rPr lang="de-DE" sz="2000" dirty="0" smtClean="0"/>
              <a:t>zweite Fremdsprache bedeutet eine weitere Qualifikation auf dem Arbeitsmarkt, denn Frankreich ist einer der wichtigsten Partner Deutschlands in Politik und Handel.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2000" dirty="0"/>
              <a:t> </a:t>
            </a:r>
            <a:r>
              <a:rPr lang="de-DE" sz="2000" dirty="0" smtClean="0"/>
              <a:t>Französisch ist in 29 Ländern offizielle </a:t>
            </a:r>
            <a:r>
              <a:rPr lang="de-DE" sz="2000" dirty="0" smtClean="0"/>
              <a:t>Amtssprache (Kanada, Madagaskar, Kamerun, Marokko…).</a:t>
            </a:r>
            <a:endParaRPr lang="de-DE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de-DE" sz="2000" dirty="0"/>
              <a:t> </a:t>
            </a:r>
            <a:r>
              <a:rPr lang="de-DE" sz="2000" dirty="0" smtClean="0"/>
              <a:t>Französisch ist eine gute Brückensprache. Wer Französisch kann, lernt Sprachen wie Italienisch, Spanisch oder Portugiesisch viel leichter.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2000" dirty="0"/>
              <a:t> </a:t>
            </a:r>
            <a:r>
              <a:rPr lang="de-DE" sz="2000" dirty="0" smtClean="0"/>
              <a:t>Frankreich ist ein interessantes Land, dessen Kultur fasziniert.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2000" dirty="0"/>
              <a:t> </a:t>
            </a:r>
            <a:r>
              <a:rPr lang="de-DE" sz="2000" dirty="0" smtClean="0"/>
              <a:t>Französisch ist einfach eine schöne Sprache</a:t>
            </a:r>
            <a:r>
              <a:rPr lang="de-DE" sz="2000" dirty="0" smtClean="0"/>
              <a:t>.   </a:t>
            </a:r>
            <a:endParaRPr lang="de-DE" sz="2000" dirty="0" smtClean="0"/>
          </a:p>
          <a:p>
            <a:pPr>
              <a:buFont typeface="Wingdings" panose="05000000000000000000" pitchFamily="2" charset="2"/>
              <a:buChar char="ü"/>
            </a:pP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89" y="85733"/>
            <a:ext cx="1518822" cy="1505803"/>
          </a:xfrm>
          <a:prstGeom prst="rect">
            <a:avLst/>
          </a:prstGeom>
        </p:spPr>
      </p:pic>
      <p:pic>
        <p:nvPicPr>
          <p:cNvPr id="4" name="Grafik 3" descr="Bildschirmausschnit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011" y="4768848"/>
            <a:ext cx="1609950" cy="158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65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18822" cy="150580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/>
              <a:t>Aber….</a:t>
            </a:r>
            <a:br>
              <a:rPr lang="de-DE" dirty="0" smtClean="0"/>
            </a:br>
            <a:r>
              <a:rPr lang="de-DE" spc="-1" dirty="0">
                <a:solidFill>
                  <a:prstClr val="black"/>
                </a:solidFill>
                <a:ea typeface="Microsoft YaHei"/>
              </a:rPr>
              <a:t>Französisch ist auch eine schwere Sprache!</a:t>
            </a:r>
            <a:r>
              <a:rPr lang="de-DE" spc="-1" dirty="0">
                <a:solidFill>
                  <a:prstClr val="black"/>
                </a:solidFill>
              </a:rPr>
              <a:t/>
            </a:r>
            <a:br>
              <a:rPr lang="de-DE" spc="-1" dirty="0">
                <a:solidFill>
                  <a:prstClr val="black"/>
                </a:solidFill>
              </a:rPr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1260" indent="-3429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ü"/>
            </a:pPr>
            <a:endParaRPr lang="de-DE" sz="2200" spc="-1" dirty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de-DE" sz="2400" dirty="0" smtClean="0"/>
              <a:t>Man </a:t>
            </a:r>
            <a:r>
              <a:rPr lang="de-DE" sz="2400" dirty="0" smtClean="0"/>
              <a:t>schreibt ganz anders als man spricht. Deshalb ist Vokabellernen aufwändiger.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2400" dirty="0" smtClean="0"/>
              <a:t>Die französische Aussprache ist für </a:t>
            </a:r>
            <a:r>
              <a:rPr lang="de-DE" sz="2400" dirty="0" smtClean="0"/>
              <a:t>viele </a:t>
            </a:r>
            <a:r>
              <a:rPr lang="de-DE" sz="2400" dirty="0" smtClean="0"/>
              <a:t>zunächst ungewohnt.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2400" dirty="0" smtClean="0"/>
              <a:t>Viele </a:t>
            </a:r>
            <a:r>
              <a:rPr lang="de-DE" sz="2400" dirty="0" smtClean="0"/>
              <a:t>grammatikalische Regeln funktionieren anders als im Deutschen oder Englischen. Verben verändern z.B. ihre Form und müssen gelernt werden.</a:t>
            </a:r>
          </a:p>
          <a:p>
            <a:pPr marL="0" indent="0" algn="ctr">
              <a:buNone/>
            </a:pPr>
            <a:r>
              <a:rPr lang="de-DE" sz="2400" b="1" dirty="0" smtClean="0"/>
              <a:t>D.h. Für Französisch muss zusätzlich zu Hause intensiv geübt und gelernt werden!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137828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Bildschirmausschnit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031" y="1949657"/>
            <a:ext cx="2524302" cy="231359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2475" y="254358"/>
            <a:ext cx="9365082" cy="1960562"/>
          </a:xfrm>
        </p:spPr>
        <p:txBody>
          <a:bodyPr>
            <a:normAutofit/>
          </a:bodyPr>
          <a:lstStyle/>
          <a:p>
            <a:pPr algn="ctr"/>
            <a:r>
              <a:rPr lang="de-DE" sz="2400" dirty="0" smtClean="0"/>
              <a:t>Wir hoffen, diese Informationen helfen Ihnen bei Ihrer Entscheidung!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Bei </a:t>
            </a:r>
            <a:r>
              <a:rPr lang="de-DE" sz="2400" dirty="0" smtClean="0"/>
              <a:t>Fragen helfen die Klassenlehrer*innen gerne weiter!</a:t>
            </a:r>
            <a:endParaRPr lang="de-DE" sz="2400" dirty="0"/>
          </a:p>
        </p:txBody>
      </p:sp>
      <p:pic>
        <p:nvPicPr>
          <p:cNvPr id="4" name="Inhaltsplatzhalter 3" descr="Bildschirmausschnitt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76" y="2020353"/>
            <a:ext cx="3764257" cy="2084982"/>
          </a:xfrm>
        </p:spPr>
      </p:pic>
      <p:pic>
        <p:nvPicPr>
          <p:cNvPr id="6" name="Grafik 5" descr="Bildschirmausschnitt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423" y="4263250"/>
            <a:ext cx="6280910" cy="2594750"/>
          </a:xfrm>
          <a:prstGeom prst="rect">
            <a:avLst/>
          </a:prstGeom>
        </p:spPr>
      </p:pic>
      <p:pic>
        <p:nvPicPr>
          <p:cNvPr id="7" name="Grafik 6" descr="Bildschirmausschnitt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05" y="4071928"/>
            <a:ext cx="3835868" cy="2786072"/>
          </a:xfrm>
          <a:prstGeom prst="rect">
            <a:avLst/>
          </a:prstGeom>
        </p:spPr>
      </p:pic>
      <p:pic>
        <p:nvPicPr>
          <p:cNvPr id="9" name="Grafik 8" descr="Bildschirmausschnitt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733" y="1949657"/>
            <a:ext cx="3641067" cy="2313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58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Benutzerdefiniert 3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B0F0"/>
      </a:accent1>
      <a:accent2>
        <a:srgbClr val="FF0000"/>
      </a:accent2>
      <a:accent3>
        <a:srgbClr val="FFFFFF"/>
      </a:accent3>
      <a:accent4>
        <a:srgbClr val="FFFFFF"/>
      </a:accent4>
      <a:accent5>
        <a:srgbClr val="00B0F0"/>
      </a:accent5>
      <a:accent6>
        <a:srgbClr val="FF0000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244</Words>
  <Application>Microsoft Office PowerPoint</Application>
  <PresentationFormat>Breitbild</PresentationFormat>
  <Paragraphs>21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Microsoft YaHei</vt:lpstr>
      <vt:lpstr>Arial</vt:lpstr>
      <vt:lpstr>Trebuchet MS</vt:lpstr>
      <vt:lpstr>Wingdings</vt:lpstr>
      <vt:lpstr>Wingdings 3</vt:lpstr>
      <vt:lpstr>Facette</vt:lpstr>
      <vt:lpstr>PowerPoint-Präsentation</vt:lpstr>
      <vt:lpstr>Französisch an der IGS 15</vt:lpstr>
      <vt:lpstr>Warum Französisch lernen?</vt:lpstr>
      <vt:lpstr>Aber…. Französisch ist auch eine schwere Sprache! </vt:lpstr>
      <vt:lpstr>Wir hoffen, diese Informationen helfen Ihnen bei Ihrer Entscheidung!  Bei Fragen helfen die Klassenlehrer*innen gerne weiter!</vt:lpstr>
    </vt:vector>
  </TitlesOfParts>
  <Company>Stadtschulamt Frankfurt am Main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Barbara Noeske</dc:creator>
  <cp:lastModifiedBy>Barbara Noeske</cp:lastModifiedBy>
  <cp:revision>6</cp:revision>
  <dcterms:created xsi:type="dcterms:W3CDTF">2022-03-15T08:21:55Z</dcterms:created>
  <dcterms:modified xsi:type="dcterms:W3CDTF">2022-03-18T12:30:24Z</dcterms:modified>
</cp:coreProperties>
</file>